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6" r:id="rId3"/>
    <p:sldId id="258" r:id="rId4"/>
    <p:sldId id="287" r:id="rId5"/>
    <p:sldId id="260" r:id="rId6"/>
    <p:sldId id="262" r:id="rId7"/>
    <p:sldId id="261" r:id="rId8"/>
    <p:sldId id="263" r:id="rId9"/>
    <p:sldId id="264" r:id="rId10"/>
    <p:sldId id="265" r:id="rId11"/>
    <p:sldId id="285" r:id="rId12"/>
    <p:sldId id="266" r:id="rId13"/>
    <p:sldId id="267" r:id="rId14"/>
    <p:sldId id="268" r:id="rId15"/>
    <p:sldId id="269" r:id="rId16"/>
    <p:sldId id="288" r:id="rId17"/>
    <p:sldId id="271" r:id="rId18"/>
    <p:sldId id="289" r:id="rId19"/>
    <p:sldId id="273" r:id="rId20"/>
    <p:sldId id="274" r:id="rId21"/>
    <p:sldId id="275" r:id="rId22"/>
    <p:sldId id="290" r:id="rId23"/>
    <p:sldId id="276" r:id="rId24"/>
    <p:sldId id="277" r:id="rId25"/>
    <p:sldId id="278" r:id="rId26"/>
    <p:sldId id="279" r:id="rId27"/>
    <p:sldId id="280" r:id="rId28"/>
    <p:sldId id="281" r:id="rId29"/>
    <p:sldId id="291" r:id="rId30"/>
    <p:sldId id="283" r:id="rId31"/>
    <p:sldId id="284" r:id="rId32"/>
    <p:sldId id="292" r:id="rId33"/>
    <p:sldId id="294" r:id="rId34"/>
    <p:sldId id="293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>
      <p:cViewPr varScale="1">
        <p:scale>
          <a:sx n="63" d="100"/>
          <a:sy n="63" d="100"/>
        </p:scale>
        <p:origin x="14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F98A514C-B736-476E-B3D4-9630280AF8F2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组合 15">
            <a:extLst>
              <a:ext uri="{FF2B5EF4-FFF2-40B4-BE49-F238E27FC236}">
                <a16:creationId xmlns:a16="http://schemas.microsoft.com/office/drawing/2014/main" id="{F47E884E-9FEC-46BA-8CE0-792FAA2C3ED2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任意多边形 16">
              <a:extLst>
                <a:ext uri="{FF2B5EF4-FFF2-40B4-BE49-F238E27FC236}">
                  <a16:creationId xmlns:a16="http://schemas.microsoft.com/office/drawing/2014/main" id="{8C252716-75DF-465E-BA90-14236F91F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ea typeface="宋体" charset="-122"/>
              </a:endParaRPr>
            </a:p>
          </p:txBody>
        </p:sp>
        <p:sp>
          <p:nvSpPr>
            <p:cNvPr id="7" name="任意多边形 18">
              <a:extLst>
                <a:ext uri="{FF2B5EF4-FFF2-40B4-BE49-F238E27FC236}">
                  <a16:creationId xmlns:a16="http://schemas.microsoft.com/office/drawing/2014/main" id="{0E9EA207-AD4F-4F56-9FAE-C7A7884FE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任意多边形 19">
              <a:extLst>
                <a:ext uri="{FF2B5EF4-FFF2-40B4-BE49-F238E27FC236}">
                  <a16:creationId xmlns:a16="http://schemas.microsoft.com/office/drawing/2014/main" id="{20332EE4-FB8E-49B4-833A-BEE24B5F5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1B6F2892-E857-43B3-BE94-D48A8FAF9B2B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11" name="日期占位符 29">
            <a:extLst>
              <a:ext uri="{FF2B5EF4-FFF2-40B4-BE49-F238E27FC236}">
                <a16:creationId xmlns:a16="http://schemas.microsoft.com/office/drawing/2014/main" id="{FD84993F-A35F-452A-9EAD-A2F672D38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页脚占位符 18">
            <a:extLst>
              <a:ext uri="{FF2B5EF4-FFF2-40B4-BE49-F238E27FC236}">
                <a16:creationId xmlns:a16="http://schemas.microsoft.com/office/drawing/2014/main" id="{FE29D812-9D76-4410-9E85-6D7FAA82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26">
            <a:extLst>
              <a:ext uri="{FF2B5EF4-FFF2-40B4-BE49-F238E27FC236}">
                <a16:creationId xmlns:a16="http://schemas.microsoft.com/office/drawing/2014/main" id="{21775D9C-5370-4884-8F70-19C454727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A599AC-7AA1-4AD9-B44D-4BFB3E2916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368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日期占位符 9">
            <a:extLst>
              <a:ext uri="{FF2B5EF4-FFF2-40B4-BE49-F238E27FC236}">
                <a16:creationId xmlns:a16="http://schemas.microsoft.com/office/drawing/2014/main" id="{9F854BD4-D71B-44D5-9367-4743178B9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>
            <a:extLst>
              <a:ext uri="{FF2B5EF4-FFF2-40B4-BE49-F238E27FC236}">
                <a16:creationId xmlns:a16="http://schemas.microsoft.com/office/drawing/2014/main" id="{8B6942A8-1D5F-4305-9630-F9415B87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>
            <a:extLst>
              <a:ext uri="{FF2B5EF4-FFF2-40B4-BE49-F238E27FC236}">
                <a16:creationId xmlns:a16="http://schemas.microsoft.com/office/drawing/2014/main" id="{13386048-DB3F-4242-B839-C9CFB6DAD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08FF-6823-44A0-B236-2684CE92601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20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10">
            <a:extLst>
              <a:ext uri="{FF2B5EF4-FFF2-40B4-BE49-F238E27FC236}">
                <a16:creationId xmlns:a16="http://schemas.microsoft.com/office/drawing/2014/main" id="{EC77A0DA-A759-4B07-8A1C-061A9D002513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燕尾形 15">
            <a:extLst>
              <a:ext uri="{FF2B5EF4-FFF2-40B4-BE49-F238E27FC236}">
                <a16:creationId xmlns:a16="http://schemas.microsoft.com/office/drawing/2014/main" id="{36E9B5DC-3FEF-4660-A15E-7D2B75CE49E1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B3D4969-46AD-45AC-95C0-AD429AAB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A8492811-33B5-498C-89BB-C528E418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6DD4B04B-581E-4A8D-A387-AB4CC10B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F9CC4-54D0-4A6D-A7AA-7360BF2F7B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4285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99CD9C-6AC3-49C9-B562-CDFA653D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FB823C-EBAF-49C7-845D-0DB91F901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03A945-8108-4557-93E9-EB2E4FF90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8F734-8D4A-4F59-8AA3-3E02B4CE9C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52133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9072B60-6882-417E-ACF9-9C8666D31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70D4D4-4D07-4EB6-A8D2-A081EA19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CCA825F-F131-4F9E-9423-6E27FA3C9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C7E57-7CA8-4740-8BB7-18DA71574C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6446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AF0F4AB-DE5B-4002-926D-8650FBC1B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478929-E33B-47F4-B34C-6FF603490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6A7DD3F-8EC5-45A1-82F7-B13573C0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8E622-481C-4575-B47C-4510157210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1578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>
            <a:extLst>
              <a:ext uri="{FF2B5EF4-FFF2-40B4-BE49-F238E27FC236}">
                <a16:creationId xmlns:a16="http://schemas.microsoft.com/office/drawing/2014/main" id="{7C335011-0391-442D-A31C-E057C80F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>
            <a:extLst>
              <a:ext uri="{FF2B5EF4-FFF2-40B4-BE49-F238E27FC236}">
                <a16:creationId xmlns:a16="http://schemas.microsoft.com/office/drawing/2014/main" id="{AC9B7254-FB52-44DA-9976-D0032455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>
            <a:extLst>
              <a:ext uri="{FF2B5EF4-FFF2-40B4-BE49-F238E27FC236}">
                <a16:creationId xmlns:a16="http://schemas.microsoft.com/office/drawing/2014/main" id="{6A63FC4B-6497-4C25-8DF5-25D41216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F105F-B0C2-4770-9655-E004DC8C10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9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6C2286-A213-4BB2-BC7B-090E4DD7A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F409B9-AABC-40D9-B6B8-78E2D7C3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44A7DF-01C2-4924-9AA5-21606229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40F8-5470-4959-84B1-77217BAB48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2586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10">
            <a:extLst>
              <a:ext uri="{FF2B5EF4-FFF2-40B4-BE49-F238E27FC236}">
                <a16:creationId xmlns:a16="http://schemas.microsoft.com/office/drawing/2014/main" id="{DE38C6F2-BD31-4BB8-A77A-898A6A820BBB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宋体" charset="-122"/>
            </a:endParaRPr>
          </a:p>
        </p:txBody>
      </p:sp>
      <p:sp>
        <p:nvSpPr>
          <p:cNvPr id="6" name="任意多边形 15">
            <a:extLst>
              <a:ext uri="{FF2B5EF4-FFF2-40B4-BE49-F238E27FC236}">
                <a16:creationId xmlns:a16="http://schemas.microsoft.com/office/drawing/2014/main" id="{B9C2E929-BDBF-4D78-8859-BCEBAF64ECD9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0E8DD0F9-4B6C-4A15-A1ED-09E6FD5FE4AE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53BDB92-746B-43C9-BE66-36E5C8B1CD6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燕尾形 19">
            <a:extLst>
              <a:ext uri="{FF2B5EF4-FFF2-40B4-BE49-F238E27FC236}">
                <a16:creationId xmlns:a16="http://schemas.microsoft.com/office/drawing/2014/main" id="{7011AA48-F1CE-4046-912B-75776A7F9D51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燕尾形 20">
            <a:extLst>
              <a:ext uri="{FF2B5EF4-FFF2-40B4-BE49-F238E27FC236}">
                <a16:creationId xmlns:a16="http://schemas.microsoft.com/office/drawing/2014/main" id="{2BB44A58-195B-4CD4-9D7F-C38F7360C5C1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1" name="日期占位符 4">
            <a:extLst>
              <a:ext uri="{FF2B5EF4-FFF2-40B4-BE49-F238E27FC236}">
                <a16:creationId xmlns:a16="http://schemas.microsoft.com/office/drawing/2014/main" id="{39EEFE06-395B-4D90-9ED0-ECCE0F422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页脚占位符 5">
            <a:extLst>
              <a:ext uri="{FF2B5EF4-FFF2-40B4-BE49-F238E27FC236}">
                <a16:creationId xmlns:a16="http://schemas.microsoft.com/office/drawing/2014/main" id="{E01BFD2D-A239-4073-9DF0-778354193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6">
            <a:extLst>
              <a:ext uri="{FF2B5EF4-FFF2-40B4-BE49-F238E27FC236}">
                <a16:creationId xmlns:a16="http://schemas.microsoft.com/office/drawing/2014/main" id="{E6EA43A1-E7EE-498B-AC0D-2902379C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4C968-57BB-4E91-950E-C25293E343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100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>
            <a:extLst>
              <a:ext uri="{FF2B5EF4-FFF2-40B4-BE49-F238E27FC236}">
                <a16:creationId xmlns:a16="http://schemas.microsoft.com/office/drawing/2014/main" id="{35665DA9-7F31-49FB-8761-9F613506A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>
            <a:extLst>
              <a:ext uri="{FF2B5EF4-FFF2-40B4-BE49-F238E27FC236}">
                <a16:creationId xmlns:a16="http://schemas.microsoft.com/office/drawing/2014/main" id="{FBBB6145-5754-4323-A8A5-AAFDA1C24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>
            <a:extLst>
              <a:ext uri="{FF2B5EF4-FFF2-40B4-BE49-F238E27FC236}">
                <a16:creationId xmlns:a16="http://schemas.microsoft.com/office/drawing/2014/main" id="{B20E138E-A114-41D1-8E37-30E116251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F374-7158-4078-AFF5-695831CA3B2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839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>
            <a:extLst>
              <a:ext uri="{FF2B5EF4-FFF2-40B4-BE49-F238E27FC236}">
                <a16:creationId xmlns:a16="http://schemas.microsoft.com/office/drawing/2014/main" id="{D97B528C-E98E-4D99-ADA7-AAC541907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>
            <a:extLst>
              <a:ext uri="{FF2B5EF4-FFF2-40B4-BE49-F238E27FC236}">
                <a16:creationId xmlns:a16="http://schemas.microsoft.com/office/drawing/2014/main" id="{DCA1C84E-FC5F-4DF9-8A4D-58DB1773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>
            <a:extLst>
              <a:ext uri="{FF2B5EF4-FFF2-40B4-BE49-F238E27FC236}">
                <a16:creationId xmlns:a16="http://schemas.microsoft.com/office/drawing/2014/main" id="{EE723B36-43C1-4F46-A6A0-A418832A2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0ACF7-8193-447F-B772-FC11B09B047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181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F0EA42A2-A26C-428E-9EF2-B1101165973A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宋体" charset="-122"/>
            </a:endParaRPr>
          </a:p>
        </p:txBody>
      </p:sp>
      <p:sp>
        <p:nvSpPr>
          <p:cNvPr id="1027" name="任意多边形 11">
            <a:extLst>
              <a:ext uri="{FF2B5EF4-FFF2-40B4-BE49-F238E27FC236}">
                <a16:creationId xmlns:a16="http://schemas.microsoft.com/office/drawing/2014/main" id="{B35F9BF2-E5B1-4DBB-B05D-1543A0A1D136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id="{D9246BA2-29A6-4AA0-9D19-AD9AFB228CF1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4B928D4-0D8B-4ABE-B13C-75BFB79750EE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>
            <a:extLst>
              <a:ext uri="{FF2B5EF4-FFF2-40B4-BE49-F238E27FC236}">
                <a16:creationId xmlns:a16="http://schemas.microsoft.com/office/drawing/2014/main" id="{7CB13485-04DB-476D-A6B9-50E6203BF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33" name="文本占位符 29">
            <a:extLst>
              <a:ext uri="{FF2B5EF4-FFF2-40B4-BE49-F238E27FC236}">
                <a16:creationId xmlns:a16="http://schemas.microsoft.com/office/drawing/2014/main" id="{F61762D9-AA36-4C3F-B53D-E9AFADF8F0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E91BA055-9AFE-4020-A4CB-C36317544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>
            <a:extLst>
              <a:ext uri="{FF2B5EF4-FFF2-40B4-BE49-F238E27FC236}">
                <a16:creationId xmlns:a16="http://schemas.microsoft.com/office/drawing/2014/main" id="{65660115-1746-4959-9B25-31A388A74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>
            <a:extLst>
              <a:ext uri="{FF2B5EF4-FFF2-40B4-BE49-F238E27FC236}">
                <a16:creationId xmlns:a16="http://schemas.microsoft.com/office/drawing/2014/main" id="{78394A5C-C0A3-450C-A5F9-A0183BC75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823B012E-05B1-4D88-9569-FB9E1ED6ABD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9" r:id="rId2"/>
    <p:sldLayoutId id="2147483804" r:id="rId3"/>
    <p:sldLayoutId id="2147483805" r:id="rId4"/>
    <p:sldLayoutId id="2147483806" r:id="rId5"/>
    <p:sldLayoutId id="2147483807" r:id="rId6"/>
    <p:sldLayoutId id="2147483800" r:id="rId7"/>
    <p:sldLayoutId id="2147483808" r:id="rId8"/>
    <p:sldLayoutId id="2147483809" r:id="rId9"/>
    <p:sldLayoutId id="2147483801" r:id="rId10"/>
    <p:sldLayoutId id="21474838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82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82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82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82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>
            <a:extLst>
              <a:ext uri="{FF2B5EF4-FFF2-40B4-BE49-F238E27FC236}">
                <a16:creationId xmlns:a16="http://schemas.microsoft.com/office/drawing/2014/main" id="{EC2F9C0E-5B66-4BD6-913B-36C380574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>
                <a:ea typeface="宋体" charset="-122"/>
              </a:rPr>
              <a:t>设计实验测物质密度</a:t>
            </a:r>
          </a:p>
        </p:txBody>
      </p:sp>
      <p:sp>
        <p:nvSpPr>
          <p:cNvPr id="9219" name="副标题 2">
            <a:extLst>
              <a:ext uri="{FF2B5EF4-FFF2-40B4-BE49-F238E27FC236}">
                <a16:creationId xmlns:a16="http://schemas.microsoft.com/office/drawing/2014/main" id="{7C99A9D3-49A9-4A70-90CA-C0A7C09A9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zh-CN" altLang="en-US">
                <a:ea typeface="宋体" panose="02010600030101010101" pitchFamily="2" charset="-122"/>
              </a:rPr>
              <a:t>天津市实验中学  胡皓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>
            <a:extLst>
              <a:ext uri="{FF2B5EF4-FFF2-40B4-BE49-F238E27FC236}">
                <a16:creationId xmlns:a16="http://schemas.microsoft.com/office/drawing/2014/main" id="{FB36B2E1-9C1A-4356-B48A-7D82E654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767262"/>
          </a:xfrm>
        </p:spPr>
        <p:txBody>
          <a:bodyPr/>
          <a:lstStyle/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测量密度的原理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分别测量物体的质量和体积，通过密度的定义式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计算得计算出物质的密度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浮力相关知识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示数差法：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阿基米德原理：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平衡法（漂浮）：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601BF0C-6F8C-4FEA-9E5B-A4DFD0E92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温故知新</a:t>
            </a:r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5345BD9C-810B-412E-82ED-78E4CDDAA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pic>
        <p:nvPicPr>
          <p:cNvPr id="10245" name="图片 4">
            <a:extLst>
              <a:ext uri="{FF2B5EF4-FFF2-40B4-BE49-F238E27FC236}">
                <a16:creationId xmlns:a16="http://schemas.microsoft.com/office/drawing/2014/main" id="{CE5A599E-1ED6-4A6A-9A80-2C52EB707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43213"/>
            <a:ext cx="9937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图片 5">
            <a:extLst>
              <a:ext uri="{FF2B5EF4-FFF2-40B4-BE49-F238E27FC236}">
                <a16:creationId xmlns:a16="http://schemas.microsoft.com/office/drawing/2014/main" id="{B8A602BA-31BF-4EA2-9AD9-5C437FCC9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267200"/>
            <a:ext cx="1817688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图片 6">
            <a:extLst>
              <a:ext uri="{FF2B5EF4-FFF2-40B4-BE49-F238E27FC236}">
                <a16:creationId xmlns:a16="http://schemas.microsoft.com/office/drawing/2014/main" id="{23264FBE-2D0A-4751-8FF4-948C9D238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945063"/>
            <a:ext cx="1706563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图片 7">
            <a:extLst>
              <a:ext uri="{FF2B5EF4-FFF2-40B4-BE49-F238E27FC236}">
                <a16:creationId xmlns:a16="http://schemas.microsoft.com/office/drawing/2014/main" id="{BEE115D8-E3BC-4088-8E9D-683AE444A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44" y="5633244"/>
            <a:ext cx="99377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D36B39B-CE16-46C4-8A2D-D1DF9B8134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6082" y="2777099"/>
            <a:ext cx="2438398" cy="3806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>
            <a:extLst>
              <a:ext uri="{FF2B5EF4-FFF2-40B4-BE49-F238E27FC236}">
                <a16:creationId xmlns:a16="http://schemas.microsoft.com/office/drawing/2014/main" id="{292F7285-FC1C-451A-A644-6E724148C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．小明同学在实验室中要测量某种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的密度，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准备的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器材有：溢水杯，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电子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天平，足够的水（已知水的密度为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），待测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．请你帮助他完成测量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密度的实验方案设计，要求：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）写出实验步骤及需要测量的物理量；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）写出用已知量和测量量表示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待测矿石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密度的表达式．</a:t>
            </a:r>
          </a:p>
          <a:p>
            <a:pPr marL="107950" indent="0">
              <a:buFont typeface="Wingdings 3" panose="05040102010807070707" pitchFamily="82" charset="2"/>
              <a:buNone/>
            </a:pPr>
            <a:endParaRPr lang="zh-CN" altLang="en-US"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F5DAB3C-2AEE-4331-968E-4DA4C895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复习小练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16E623D-D1B5-4DBF-9344-803265375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实验难点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缺少量筒，无法直接测量体积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关键工具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电子天平（测质量），溢水杯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设计思想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589CD5F-62A7-4567-90A4-E1C50E8E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思路解析</a:t>
            </a:r>
          </a:p>
        </p:txBody>
      </p:sp>
      <p:pic>
        <p:nvPicPr>
          <p:cNvPr id="12292" name="图片 3">
            <a:extLst>
              <a:ext uri="{FF2B5EF4-FFF2-40B4-BE49-F238E27FC236}">
                <a16:creationId xmlns:a16="http://schemas.microsoft.com/office/drawing/2014/main" id="{9E30C565-C9D9-4A5F-ABAD-817719D6C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06975"/>
            <a:ext cx="2333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0604185-19F6-45C0-9D7E-8DCBA059E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sp>
        <p:nvSpPr>
          <p:cNvPr id="13315" name="文本框 7">
            <a:extLst>
              <a:ext uri="{FF2B5EF4-FFF2-40B4-BE49-F238E27FC236}">
                <a16:creationId xmlns:a16="http://schemas.microsoft.com/office/drawing/2014/main" id="{596169A1-0875-4F25-9936-19124A166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4419600"/>
            <a:ext cx="21605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矿石质量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/>
              <a:t>1</a:t>
            </a:r>
            <a:endParaRPr lang="zh-CN" altLang="en-US" sz="1600" dirty="0"/>
          </a:p>
        </p:txBody>
      </p:sp>
      <p:pic>
        <p:nvPicPr>
          <p:cNvPr id="13316" name="图片 22">
            <a:extLst>
              <a:ext uri="{FF2B5EF4-FFF2-40B4-BE49-F238E27FC236}">
                <a16:creationId xmlns:a16="http://schemas.microsoft.com/office/drawing/2014/main" id="{BE0BC419-3C35-4825-9961-AAC6D4921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5" y="3209132"/>
            <a:ext cx="2543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24">
            <a:extLst>
              <a:ext uri="{FF2B5EF4-FFF2-40B4-BE49-F238E27FC236}">
                <a16:creationId xmlns:a16="http://schemas.microsoft.com/office/drawing/2014/main" id="{BF95B35C-A91B-40C9-BAC6-9899C9804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466057"/>
            <a:ext cx="254317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图片 26">
            <a:extLst>
              <a:ext uri="{FF2B5EF4-FFF2-40B4-BE49-F238E27FC236}">
                <a16:creationId xmlns:a16="http://schemas.microsoft.com/office/drawing/2014/main" id="{0E3E0F03-5CC4-4F59-9E40-3EFADE833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005" y="1466057"/>
            <a:ext cx="254317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文本框 7">
            <a:extLst>
              <a:ext uri="{FF2B5EF4-FFF2-40B4-BE49-F238E27FC236}">
                <a16:creationId xmlns:a16="http://schemas.microsoft.com/office/drawing/2014/main" id="{79D1E1FF-7DD6-4FED-B335-E0C7FF6EE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4513" y="4419600"/>
            <a:ext cx="2511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装满水质量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/>
              <a:t>2</a:t>
            </a:r>
            <a:endParaRPr lang="zh-CN" altLang="en-US" sz="1600" dirty="0"/>
          </a:p>
        </p:txBody>
      </p:sp>
      <p:sp>
        <p:nvSpPr>
          <p:cNvPr id="13320" name="文本框 7">
            <a:extLst>
              <a:ext uri="{FF2B5EF4-FFF2-40B4-BE49-F238E27FC236}">
                <a16:creationId xmlns:a16="http://schemas.microsoft.com/office/drawing/2014/main" id="{F1F44C67-E774-487C-B58E-B7ECC183E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0762" y="4419600"/>
            <a:ext cx="2543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溢水后质量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/>
              <a:t>3</a:t>
            </a:r>
            <a:endParaRPr lang="zh-CN" altLang="en-US" sz="1600" dirty="0"/>
          </a:p>
        </p:txBody>
      </p:sp>
      <p:sp>
        <p:nvSpPr>
          <p:cNvPr id="9" name="文本框 7">
            <a:extLst>
              <a:ext uri="{FF2B5EF4-FFF2-40B4-BE49-F238E27FC236}">
                <a16:creationId xmlns:a16="http://schemas.microsoft.com/office/drawing/2014/main" id="{25770D2F-FEB9-48C9-B857-3279AD3F1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5181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步骤</a:t>
            </a:r>
            <a:r>
              <a:rPr lang="en-US" altLang="zh-CN" sz="2700" dirty="0"/>
              <a:t>3</a:t>
            </a:r>
            <a:r>
              <a:rPr lang="zh-CN" altLang="en-US" sz="2700" dirty="0"/>
              <a:t>中溢水杯和剩余水的质量：</a:t>
            </a:r>
            <a:endParaRPr lang="zh-CN" altLang="en-US" dirty="0"/>
          </a:p>
        </p:txBody>
      </p:sp>
      <p:pic>
        <p:nvPicPr>
          <p:cNvPr id="10" name="图片 8">
            <a:extLst>
              <a:ext uri="{FF2B5EF4-FFF2-40B4-BE49-F238E27FC236}">
                <a16:creationId xmlns:a16="http://schemas.microsoft.com/office/drawing/2014/main" id="{0C3E2719-FA81-429E-BCA4-3F1AF04A4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5029200"/>
            <a:ext cx="12954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7">
            <a:extLst>
              <a:ext uri="{FF2B5EF4-FFF2-40B4-BE49-F238E27FC236}">
                <a16:creationId xmlns:a16="http://schemas.microsoft.com/office/drawing/2014/main" id="{1AC8421D-0385-4221-A973-64EA928FC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562600"/>
            <a:ext cx="2895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溢出水的质量：</a:t>
            </a:r>
            <a:endParaRPr lang="zh-CN" altLang="en-US" dirty="0"/>
          </a:p>
        </p:txBody>
      </p:sp>
      <p:pic>
        <p:nvPicPr>
          <p:cNvPr id="12" name="图片 9">
            <a:extLst>
              <a:ext uri="{FF2B5EF4-FFF2-40B4-BE49-F238E27FC236}">
                <a16:creationId xmlns:a16="http://schemas.microsoft.com/office/drawing/2014/main" id="{75DF2243-59B9-4C56-B61E-7C0D336C1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710" y="5500688"/>
            <a:ext cx="445135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9" grpId="0"/>
      <p:bldP spid="13320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81A07D9-EB0D-465D-93B3-742DFCBA4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sp>
        <p:nvSpPr>
          <p:cNvPr id="14340" name="文本框 7">
            <a:extLst>
              <a:ext uri="{FF2B5EF4-FFF2-40B4-BE49-F238E27FC236}">
                <a16:creationId xmlns:a16="http://schemas.microsoft.com/office/drawing/2014/main" id="{6399F5E9-539B-4D13-B609-410AF1393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958" y="2144713"/>
            <a:ext cx="2895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溢出水的质量：</a:t>
            </a:r>
            <a:endParaRPr lang="zh-CN" altLang="en-US" dirty="0"/>
          </a:p>
        </p:txBody>
      </p:sp>
      <p:sp>
        <p:nvSpPr>
          <p:cNvPr id="14341" name="文本框 7">
            <a:extLst>
              <a:ext uri="{FF2B5EF4-FFF2-40B4-BE49-F238E27FC236}">
                <a16:creationId xmlns:a16="http://schemas.microsoft.com/office/drawing/2014/main" id="{DC510D09-0D50-4049-B970-A2D895890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3192463"/>
            <a:ext cx="2438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矿石的体积：</a:t>
            </a:r>
            <a:endParaRPr lang="zh-CN" altLang="en-US" dirty="0"/>
          </a:p>
        </p:txBody>
      </p:sp>
      <p:pic>
        <p:nvPicPr>
          <p:cNvPr id="14342" name="图片 1">
            <a:extLst>
              <a:ext uri="{FF2B5EF4-FFF2-40B4-BE49-F238E27FC236}">
                <a16:creationId xmlns:a16="http://schemas.microsoft.com/office/drawing/2014/main" id="{9ED39894-D091-45AB-BD27-933619F49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944" y="3056731"/>
            <a:ext cx="25130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文本框 7">
            <a:extLst>
              <a:ext uri="{FF2B5EF4-FFF2-40B4-BE49-F238E27FC236}">
                <a16:creationId xmlns:a16="http://schemas.microsoft.com/office/drawing/2014/main" id="{4AE683C2-1828-4308-BB2C-A53095C1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544" y="4352446"/>
            <a:ext cx="2438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矿石的密度：</a:t>
            </a:r>
            <a:endParaRPr lang="zh-CN" altLang="en-US" dirty="0"/>
          </a:p>
        </p:txBody>
      </p:sp>
      <p:pic>
        <p:nvPicPr>
          <p:cNvPr id="14344" name="图片 7">
            <a:extLst>
              <a:ext uri="{FF2B5EF4-FFF2-40B4-BE49-F238E27FC236}">
                <a16:creationId xmlns:a16="http://schemas.microsoft.com/office/drawing/2014/main" id="{3A86ACD4-871E-407D-AFBB-86EFDB5FC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384" y="4157977"/>
            <a:ext cx="3000375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图片 9">
            <a:extLst>
              <a:ext uri="{FF2B5EF4-FFF2-40B4-BE49-F238E27FC236}">
                <a16:creationId xmlns:a16="http://schemas.microsoft.com/office/drawing/2014/main" id="{6F7603B8-723A-43F9-B5AE-04D8E810D8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91" t="1360" b="1"/>
          <a:stretch/>
        </p:blipFill>
        <p:spPr bwMode="auto">
          <a:xfrm>
            <a:off x="3793331" y="2105105"/>
            <a:ext cx="1936750" cy="58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1">
            <a:extLst>
              <a:ext uri="{FF2B5EF4-FFF2-40B4-BE49-F238E27FC236}">
                <a16:creationId xmlns:a16="http://schemas.microsoft.com/office/drawing/2014/main" id="{A12370A0-182A-4BDD-8E46-1907DC3C7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5150" indent="-457200">
              <a:lnSpc>
                <a:spcPct val="150000"/>
              </a:lnSpc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基本原理：等体积替代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65150" indent="-457200">
              <a:lnSpc>
                <a:spcPct val="150000"/>
              </a:lnSpc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思维延伸：密度瓶、溢水杯、带盖的饮料瓶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D49CC83-79A6-4B40-8ACA-C82E56E89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方法小结</a:t>
            </a:r>
          </a:p>
        </p:txBody>
      </p:sp>
      <p:pic>
        <p:nvPicPr>
          <p:cNvPr id="15364" name="图片 3">
            <a:extLst>
              <a:ext uri="{FF2B5EF4-FFF2-40B4-BE49-F238E27FC236}">
                <a16:creationId xmlns:a16="http://schemas.microsoft.com/office/drawing/2014/main" id="{6E36CB20-C337-419F-A0B1-024084615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82900"/>
            <a:ext cx="572135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内容占位符 1">
            <a:extLst>
              <a:ext uri="{FF2B5EF4-FFF2-40B4-BE49-F238E27FC236}">
                <a16:creationId xmlns:a16="http://schemas.microsoft.com/office/drawing/2014/main" id="{D06BA43B-93D0-418C-9D6E-C7A1561C8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lnSpc>
                <a:spcPct val="125000"/>
              </a:lnSpc>
              <a:spcBef>
                <a:spcPts val="600"/>
              </a:spcBef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．小红想测量一小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的密度，她在实验室里找到了一架天平，但没有砝码，此外还有如下器材：两个质量相近的烧杯、量筒、细线、滴管和足量的水（已知水的密度为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）．请利用上述器材帮她设计一个实验方案，较精确地测量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的密度．要求：</a:t>
            </a:r>
          </a:p>
          <a:p>
            <a:pPr marL="107950" indent="0">
              <a:lnSpc>
                <a:spcPct val="125000"/>
              </a:lnSpc>
              <a:spcBef>
                <a:spcPts val="600"/>
              </a:spcBef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）写出主要实验步骤及所需测量的物理量；</a:t>
            </a:r>
          </a:p>
          <a:p>
            <a:pPr marL="107950" indent="0">
              <a:lnSpc>
                <a:spcPct val="125000"/>
              </a:lnSpc>
              <a:spcBef>
                <a:spcPts val="600"/>
              </a:spcBef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密度的数学表达式（用已知量和测量量表示）．</a:t>
            </a:r>
          </a:p>
          <a:p>
            <a:pPr marL="107950" indent="0">
              <a:buFont typeface="Wingdings 3" panose="05040102010807070707" pitchFamily="82" charset="2"/>
              <a:buNone/>
            </a:pPr>
            <a:endParaRPr lang="zh-CN" altLang="en-US"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22119AB-5FB3-462D-8B7F-4E03BA31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复习小练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4018CEB-5470-40F6-8653-BBEB7C1D0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实验难点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缺少砝码，无法直接测量质量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关键工具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量筒（测体积），天平（判断物体质量相等）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设计思想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en-US" altLang="zh-CN" dirty="0"/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CA6779-10A7-425C-A4B3-439C502D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思路解析</a:t>
            </a:r>
          </a:p>
        </p:txBody>
      </p:sp>
      <p:pic>
        <p:nvPicPr>
          <p:cNvPr id="17412" name="图片 3">
            <a:extLst>
              <a:ext uri="{FF2B5EF4-FFF2-40B4-BE49-F238E27FC236}">
                <a16:creationId xmlns:a16="http://schemas.microsoft.com/office/drawing/2014/main" id="{90E903B0-6526-4FA0-8F7B-360D4FD6C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279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FADB515-D086-4F37-9C2A-7072CAB50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18435" name="内容占位符 7">
            <a:extLst>
              <a:ext uri="{FF2B5EF4-FFF2-40B4-BE49-F238E27FC236}">
                <a16:creationId xmlns:a16="http://schemas.microsoft.com/office/drawing/2014/main" id="{6D619D06-4229-4842-897A-2EBCBBCCBB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4938" y="1676400"/>
            <a:ext cx="6334125" cy="3743325"/>
          </a:xfrm>
        </p:spPr>
      </p:pic>
      <p:sp>
        <p:nvSpPr>
          <p:cNvPr id="18436" name="文本框 7">
            <a:extLst>
              <a:ext uri="{FF2B5EF4-FFF2-40B4-BE49-F238E27FC236}">
                <a16:creationId xmlns:a16="http://schemas.microsoft.com/office/drawing/2014/main" id="{2AE59B35-F02D-4C48-AA82-60CC164BD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5429250"/>
            <a:ext cx="54483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天平两盘各放一个烧杯后调平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8B1A724-D262-4ADB-9163-7A6D05E0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19459" name="图片 4">
            <a:extLst>
              <a:ext uri="{FF2B5EF4-FFF2-40B4-BE49-F238E27FC236}">
                <a16:creationId xmlns:a16="http://schemas.microsoft.com/office/drawing/2014/main" id="{46998818-BD28-46FB-A2EC-F53B38988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47813"/>
            <a:ext cx="638175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图片 6">
            <a:extLst>
              <a:ext uri="{FF2B5EF4-FFF2-40B4-BE49-F238E27FC236}">
                <a16:creationId xmlns:a16="http://schemas.microsoft.com/office/drawing/2014/main" id="{44D2D43C-2EF1-4298-8527-7ED60E9A7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19200"/>
            <a:ext cx="1447800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文本框 7">
            <a:extLst>
              <a:ext uri="{FF2B5EF4-FFF2-40B4-BE49-F238E27FC236}">
                <a16:creationId xmlns:a16="http://schemas.microsoft.com/office/drawing/2014/main" id="{5103FC42-155A-46D2-BAAE-3EF62088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5191125"/>
            <a:ext cx="228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量筒中加入适量水，体积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9462" name="文本框 7">
            <a:extLst>
              <a:ext uri="{FF2B5EF4-FFF2-40B4-BE49-F238E27FC236}">
                <a16:creationId xmlns:a16="http://schemas.microsoft.com/office/drawing/2014/main" id="{01F7EABA-60F9-417A-AFF9-C61947876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376863"/>
            <a:ext cx="30861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矿石放入天平左盘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907834D-52E3-4FC1-9FE1-EFE94ED4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20483" name="图片 12">
            <a:extLst>
              <a:ext uri="{FF2B5EF4-FFF2-40B4-BE49-F238E27FC236}">
                <a16:creationId xmlns:a16="http://schemas.microsoft.com/office/drawing/2014/main" id="{D96EE5A4-6410-4F46-8F5D-BA650E47A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881063"/>
            <a:ext cx="1447800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图片 14">
            <a:extLst>
              <a:ext uri="{FF2B5EF4-FFF2-40B4-BE49-F238E27FC236}">
                <a16:creationId xmlns:a16="http://schemas.microsoft.com/office/drawing/2014/main" id="{EC2EDCA1-2B66-43B6-B17D-95053584B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266825"/>
            <a:ext cx="63341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文本框 7">
            <a:extLst>
              <a:ext uri="{FF2B5EF4-FFF2-40B4-BE49-F238E27FC236}">
                <a16:creationId xmlns:a16="http://schemas.microsoft.com/office/drawing/2014/main" id="{BD6C465A-3D1C-43AB-9C89-F46EEC2A5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032375"/>
            <a:ext cx="39624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用滴管将量筒中的水加入天平右盘烧杯中至平衡</a:t>
            </a:r>
            <a:endParaRPr lang="zh-CN" altLang="en-US" sz="1600" dirty="0"/>
          </a:p>
        </p:txBody>
      </p:sp>
      <p:sp>
        <p:nvSpPr>
          <p:cNvPr id="20486" name="文本框 7">
            <a:extLst>
              <a:ext uri="{FF2B5EF4-FFF2-40B4-BE49-F238E27FC236}">
                <a16:creationId xmlns:a16="http://schemas.microsoft.com/office/drawing/2014/main" id="{54F1A315-5EB3-4ECF-A13A-09C378CCA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2575" y="4724400"/>
            <a:ext cx="2019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量筒中剩余水的体积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20487" name="图片 1">
            <a:extLst>
              <a:ext uri="{FF2B5EF4-FFF2-40B4-BE49-F238E27FC236}">
                <a16:creationId xmlns:a16="http://schemas.microsoft.com/office/drawing/2014/main" id="{6F68C31B-5931-4C58-BFC8-1009C1C33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791200"/>
            <a:ext cx="2819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内容占位符 4">
            <a:extLst>
              <a:ext uri="{FF2B5EF4-FFF2-40B4-BE49-F238E27FC236}">
                <a16:creationId xmlns:a16="http://schemas.microsoft.com/office/drawing/2014/main" id="{C69438A3-4E41-48E1-B79D-1D2DE50006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1171575"/>
            <a:ext cx="1552575" cy="4086225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CE14703-A165-417A-B932-A8EEDA027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21508" name="图片 6">
            <a:extLst>
              <a:ext uri="{FF2B5EF4-FFF2-40B4-BE49-F238E27FC236}">
                <a16:creationId xmlns:a16="http://schemas.microsoft.com/office/drawing/2014/main" id="{ADE2F94B-5859-4EE4-8087-BA533393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1171575"/>
            <a:ext cx="155257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文本框 7">
            <a:extLst>
              <a:ext uri="{FF2B5EF4-FFF2-40B4-BE49-F238E27FC236}">
                <a16:creationId xmlns:a16="http://schemas.microsoft.com/office/drawing/2014/main" id="{37C88333-F7F4-44B5-B70E-0C9B79FA4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0"/>
            <a:ext cx="5181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/>
              <a:t>量筒中加入适量水，体积为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/>
              <a:t>3</a:t>
            </a:r>
            <a:r>
              <a:rPr lang="zh-CN" altLang="en-US" sz="2700"/>
              <a:t> </a:t>
            </a:r>
            <a:endParaRPr lang="en-US" altLang="zh-CN" sz="2700"/>
          </a:p>
          <a:p>
            <a:r>
              <a:rPr lang="zh-CN" altLang="en-US" sz="2700"/>
              <a:t>将矿石浸没在水中，体积为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/>
              <a:t>4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21510" name="图片 1">
            <a:extLst>
              <a:ext uri="{FF2B5EF4-FFF2-40B4-BE49-F238E27FC236}">
                <a16:creationId xmlns:a16="http://schemas.microsoft.com/office/drawing/2014/main" id="{9DAE48F3-28B7-47D6-A7CA-B1AB599C7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2525713"/>
            <a:ext cx="19050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文本框 7">
            <a:extLst>
              <a:ext uri="{FF2B5EF4-FFF2-40B4-BE49-F238E27FC236}">
                <a16:creationId xmlns:a16="http://schemas.microsoft.com/office/drawing/2014/main" id="{8BE5C7AF-79E1-4F3B-AF99-03354E33C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912938"/>
            <a:ext cx="2438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矿石的体积：</a:t>
            </a:r>
            <a:endParaRPr lang="zh-CN" altLang="en-US" dirty="0"/>
          </a:p>
        </p:txBody>
      </p:sp>
      <p:sp>
        <p:nvSpPr>
          <p:cNvPr id="21512" name="文本框 7">
            <a:extLst>
              <a:ext uri="{FF2B5EF4-FFF2-40B4-BE49-F238E27FC236}">
                <a16:creationId xmlns:a16="http://schemas.microsoft.com/office/drawing/2014/main" id="{D4E995A4-CBB9-4711-8DF9-C9C7FB13E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581400"/>
            <a:ext cx="2438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矿石的密度：</a:t>
            </a:r>
            <a:endParaRPr lang="zh-CN" altLang="en-US" dirty="0"/>
          </a:p>
        </p:txBody>
      </p:sp>
      <p:pic>
        <p:nvPicPr>
          <p:cNvPr id="21513" name="图片 4">
            <a:extLst>
              <a:ext uri="{FF2B5EF4-FFF2-40B4-BE49-F238E27FC236}">
                <a16:creationId xmlns:a16="http://schemas.microsoft.com/office/drawing/2014/main" id="{F65EC9A6-7F59-4E32-9570-A9A89A4E4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4221163"/>
            <a:ext cx="21399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内容占位符 1">
            <a:extLst>
              <a:ext uri="{FF2B5EF4-FFF2-40B4-BE49-F238E27FC236}">
                <a16:creationId xmlns:a16="http://schemas.microsoft.com/office/drawing/2014/main" id="{A7A208E4-54FD-44DA-A93B-AB0D7DF95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基本原理：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等质量替代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思维延伸：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两个烧杯质量相差较大→向较轻的杯子滴水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仅一个烧杯→向另一侧放沙子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1ECBAED-B540-49A7-B6D9-055E6B34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方法小结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内容占位符 1">
            <a:extLst>
              <a:ext uri="{FF2B5EF4-FFF2-40B4-BE49-F238E27FC236}">
                <a16:creationId xmlns:a16="http://schemas.microsoft.com/office/drawing/2014/main" id="{5AA577D1-792B-46C8-A8C8-47E28D2F9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．用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足量的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水、烧杯、弹簧测力计、细线测量未知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的密度．要求：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）写出主要实验步骤及所需测量的物理量；</a:t>
            </a: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密度的数学表达式（用已知量和测量量表示）．</a:t>
            </a:r>
          </a:p>
          <a:p>
            <a:pPr marL="107950" indent="0">
              <a:buFont typeface="Wingdings 3" panose="05040102010807070707" pitchFamily="82" charset="2"/>
              <a:buNone/>
            </a:pPr>
            <a:endParaRPr lang="zh-CN" altLang="en-US"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F80A6F4-CC7A-4C63-A41C-69A5BCBDC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复习小练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3180A20-169F-4A91-8F2B-78F629F01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实验难点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缺少量筒，无法直接测量体积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关键工具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测力计（测物体重力，间接测量浮力）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设计思想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当物体浸没在水中时，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F93FC12-11BF-44C3-988C-1C021DE41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思路解析</a:t>
            </a:r>
          </a:p>
        </p:txBody>
      </p:sp>
      <p:pic>
        <p:nvPicPr>
          <p:cNvPr id="24580" name="图片 3">
            <a:extLst>
              <a:ext uri="{FF2B5EF4-FFF2-40B4-BE49-F238E27FC236}">
                <a16:creationId xmlns:a16="http://schemas.microsoft.com/office/drawing/2014/main" id="{58CF2DA8-9752-4DD5-A51A-53C303822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724400"/>
            <a:ext cx="23161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049C790-C144-48AA-B706-2AD4C3AF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25603" name="图片 10">
            <a:extLst>
              <a:ext uri="{FF2B5EF4-FFF2-40B4-BE49-F238E27FC236}">
                <a16:creationId xmlns:a16="http://schemas.microsoft.com/office/drawing/2014/main" id="{6F17B0B5-C69C-4FE0-B92A-0D5B25282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1085850"/>
            <a:ext cx="204787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图片 12">
            <a:extLst>
              <a:ext uri="{FF2B5EF4-FFF2-40B4-BE49-F238E27FC236}">
                <a16:creationId xmlns:a16="http://schemas.microsoft.com/office/drawing/2014/main" id="{106C024F-D07E-4831-8DA6-9F229FBA0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1085850"/>
            <a:ext cx="4953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文本框 7">
            <a:extLst>
              <a:ext uri="{FF2B5EF4-FFF2-40B4-BE49-F238E27FC236}">
                <a16:creationId xmlns:a16="http://schemas.microsoft.com/office/drawing/2014/main" id="{FD8A5F1A-C256-4AF8-A44A-0CE68CC9A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359400"/>
            <a:ext cx="38862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矿石浸没水中，拉力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600" dirty="0"/>
              <a:t>1</a:t>
            </a:r>
          </a:p>
        </p:txBody>
      </p:sp>
      <p:sp>
        <p:nvSpPr>
          <p:cNvPr id="25606" name="文本框 7">
            <a:extLst>
              <a:ext uri="{FF2B5EF4-FFF2-40B4-BE49-F238E27FC236}">
                <a16:creationId xmlns:a16="http://schemas.microsoft.com/office/drawing/2014/main" id="{E16F90C7-3A56-45A1-A737-26BD27868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138" y="5324475"/>
            <a:ext cx="1905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矿石重力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7" name="文本框 7">
            <a:extLst>
              <a:ext uri="{FF2B5EF4-FFF2-40B4-BE49-F238E27FC236}">
                <a16:creationId xmlns:a16="http://schemas.microsoft.com/office/drawing/2014/main" id="{79F4AEB6-0D9C-4E20-9E07-A88935D7C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3" y="1417638"/>
            <a:ext cx="1676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矿石质量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8" name="图片 1">
            <a:extLst>
              <a:ext uri="{FF2B5EF4-FFF2-40B4-BE49-F238E27FC236}">
                <a16:creationId xmlns:a16="http://schemas.microsoft.com/office/drawing/2014/main" id="{C2D94B53-5EF7-49E5-8E5F-8911F1242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1925638"/>
            <a:ext cx="1227137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文本框 9">
            <a:extLst>
              <a:ext uri="{FF2B5EF4-FFF2-40B4-BE49-F238E27FC236}">
                <a16:creationId xmlns:a16="http://schemas.microsoft.com/office/drawing/2014/main" id="{2E06E9E5-4814-4747-B35C-8530FE5F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97200"/>
            <a:ext cx="1676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矿石体积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10" name="图片 3">
            <a:extLst>
              <a:ext uri="{FF2B5EF4-FFF2-40B4-BE49-F238E27FC236}">
                <a16:creationId xmlns:a16="http://schemas.microsoft.com/office/drawing/2014/main" id="{FBF8C14E-300E-477B-9DEF-611AB8955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3521075"/>
            <a:ext cx="1570037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文本框 11">
            <a:extLst>
              <a:ext uri="{FF2B5EF4-FFF2-40B4-BE49-F238E27FC236}">
                <a16:creationId xmlns:a16="http://schemas.microsoft.com/office/drawing/2014/main" id="{B5A30F39-DC6F-4E45-A923-431DCDBC9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3" y="4495800"/>
            <a:ext cx="1676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矿石密度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12" name="图片 4">
            <a:extLst>
              <a:ext uri="{FF2B5EF4-FFF2-40B4-BE49-F238E27FC236}">
                <a16:creationId xmlns:a16="http://schemas.microsoft.com/office/drawing/2014/main" id="{754DC788-F164-43AC-A39C-B891320FC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26013"/>
            <a:ext cx="19050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06" grpId="0"/>
      <p:bldP spid="25607" grpId="0"/>
      <p:bldP spid="25609" grpId="0"/>
      <p:bldP spid="256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269E2EC-EF2C-435A-BA3E-257BB0C12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基本原理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物体浸没在水中，利用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            测体积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思维延伸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可测量液体密度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A118FEF-796B-4FCB-B0E7-74AE4697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方法小结</a:t>
            </a:r>
          </a:p>
        </p:txBody>
      </p:sp>
      <p:pic>
        <p:nvPicPr>
          <p:cNvPr id="26628" name="图片 10">
            <a:extLst>
              <a:ext uri="{FF2B5EF4-FFF2-40B4-BE49-F238E27FC236}">
                <a16:creationId xmlns:a16="http://schemas.microsoft.com/office/drawing/2014/main" id="{A85180DC-AC93-46B1-B001-3F02AB25C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38238"/>
            <a:ext cx="204787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文本框 7">
            <a:extLst>
              <a:ext uri="{FF2B5EF4-FFF2-40B4-BE49-F238E27FC236}">
                <a16:creationId xmlns:a16="http://schemas.microsoft.com/office/drawing/2014/main" id="{1E3C0F40-2426-46CD-812E-A3637DB05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465762"/>
            <a:ext cx="5105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矿石浸没待测液体中，拉力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1600" dirty="0"/>
          </a:p>
        </p:txBody>
      </p:sp>
      <p:pic>
        <p:nvPicPr>
          <p:cNvPr id="26630" name="图片 5">
            <a:extLst>
              <a:ext uri="{FF2B5EF4-FFF2-40B4-BE49-F238E27FC236}">
                <a16:creationId xmlns:a16="http://schemas.microsoft.com/office/drawing/2014/main" id="{917C2209-A7C1-44BA-B4D1-D10FEFF49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2708275"/>
            <a:ext cx="23145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文本框 6">
            <a:extLst>
              <a:ext uri="{FF2B5EF4-FFF2-40B4-BE49-F238E27FC236}">
                <a16:creationId xmlns:a16="http://schemas.microsoft.com/office/drawing/2014/main" id="{64235F11-4905-4775-86CF-BD0D1E832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400" y="1433513"/>
            <a:ext cx="2336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矿石所受浮力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32" name="图片 7">
            <a:extLst>
              <a:ext uri="{FF2B5EF4-FFF2-40B4-BE49-F238E27FC236}">
                <a16:creationId xmlns:a16="http://schemas.microsoft.com/office/drawing/2014/main" id="{163EC262-E361-4EA4-ABFA-C9DF1D1C5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2286000"/>
            <a:ext cx="21812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文本框 8">
            <a:extLst>
              <a:ext uri="{FF2B5EF4-FFF2-40B4-BE49-F238E27FC236}">
                <a16:creationId xmlns:a16="http://schemas.microsoft.com/office/drawing/2014/main" id="{AD040B2A-00AD-4D6D-95B3-346C126E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400" y="3170238"/>
            <a:ext cx="2336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液体密度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34" name="图片 9">
            <a:extLst>
              <a:ext uri="{FF2B5EF4-FFF2-40B4-BE49-F238E27FC236}">
                <a16:creationId xmlns:a16="http://schemas.microsoft.com/office/drawing/2014/main" id="{95785584-6A87-4324-AC16-F63AC5C78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3886200"/>
            <a:ext cx="21796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1" grpId="0"/>
      <p:bldP spid="266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内容占位符 1">
            <a:extLst>
              <a:ext uri="{FF2B5EF4-FFF2-40B4-BE49-F238E27FC236}">
                <a16:creationId xmlns:a16="http://schemas.microsoft.com/office/drawing/2014/main" id="{203E4E9E-CB72-48BA-96BE-BE98496B2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lnSpc>
                <a:spcPct val="125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．在一次课外活动中，老师让物理课外小组的同学们测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未知液体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此外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，老师还提供的器材有：一个正方体木块（已知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木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，表面经处理后不吸水），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量筒（木块可以放入）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和足量的水．请你利用上述器材（器材满足实验需求），帮助他们设计一个实验方案，测出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未知液体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的密度．要求：</a:t>
            </a:r>
          </a:p>
          <a:p>
            <a:pPr marL="107950" indent="0">
              <a:lnSpc>
                <a:spcPct val="125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）写出主要实验步骤及要测量的物理量；</a:t>
            </a:r>
          </a:p>
          <a:p>
            <a:pPr marL="107950" indent="0">
              <a:lnSpc>
                <a:spcPct val="125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未知液体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密度的数学表达式． </a:t>
            </a:r>
          </a:p>
          <a:p>
            <a:pPr marL="107950" indent="0">
              <a:buFont typeface="Wingdings 3" panose="05040102010807070707" pitchFamily="82" charset="2"/>
              <a:buNone/>
            </a:pPr>
            <a:endParaRPr lang="zh-CN" altLang="en-US"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3492534-2DA4-41AD-91F2-F22190CB9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复习小练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DB44C1C-1652-453C-971C-EFBC0C749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68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实验难点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缺少天平，无法测量质量或等质量替代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关键工具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木块、量筒（测体积）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设计思想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木块放入液体漂浮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6E301B4-7B9E-4EB9-8602-0F79F2B65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思路解析</a:t>
            </a:r>
          </a:p>
        </p:txBody>
      </p:sp>
      <p:pic>
        <p:nvPicPr>
          <p:cNvPr id="28676" name="图片 3">
            <a:extLst>
              <a:ext uri="{FF2B5EF4-FFF2-40B4-BE49-F238E27FC236}">
                <a16:creationId xmlns:a16="http://schemas.microsoft.com/office/drawing/2014/main" id="{0B851D92-1C34-40D8-A37F-A271E4736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4076700"/>
            <a:ext cx="18605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图片 4">
            <a:extLst>
              <a:ext uri="{FF2B5EF4-FFF2-40B4-BE49-F238E27FC236}">
                <a16:creationId xmlns:a16="http://schemas.microsoft.com/office/drawing/2014/main" id="{345D9EA4-EE4D-4904-B16F-4DE65D826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83125"/>
            <a:ext cx="2546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图片 5">
            <a:extLst>
              <a:ext uri="{FF2B5EF4-FFF2-40B4-BE49-F238E27FC236}">
                <a16:creationId xmlns:a16="http://schemas.microsoft.com/office/drawing/2014/main" id="{A4E224A5-3E55-4BAE-949D-D61BC8775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60988"/>
            <a:ext cx="2241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BF6D6EA-E812-4EF1-B56A-B13871867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29699" name="图片 5">
            <a:extLst>
              <a:ext uri="{FF2B5EF4-FFF2-40B4-BE49-F238E27FC236}">
                <a16:creationId xmlns:a16="http://schemas.microsoft.com/office/drawing/2014/main" id="{8D5C487E-0047-47AE-A893-DA5ADFC0B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17638"/>
            <a:ext cx="155257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图片 7">
            <a:extLst>
              <a:ext uri="{FF2B5EF4-FFF2-40B4-BE49-F238E27FC236}">
                <a16:creationId xmlns:a16="http://schemas.microsoft.com/office/drawing/2014/main" id="{1536FB73-11B3-44F1-8EEE-58AB6B5CE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17638"/>
            <a:ext cx="155257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文本框 7">
            <a:extLst>
              <a:ext uri="{FF2B5EF4-FFF2-40B4-BE49-F238E27FC236}">
                <a16:creationId xmlns:a16="http://schemas.microsoft.com/office/drawing/2014/main" id="{23F44E92-FBA0-4C64-BA65-1993064C2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975" y="2743200"/>
            <a:ext cx="28670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/>
              <a:t>量筒中装入适量水，体积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700"/>
              <a:t>；将木块放入水中，量筒示数变为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8A86A53-6E3A-4961-9CA5-B0C53EEB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30723" name="图片 3">
            <a:extLst>
              <a:ext uri="{FF2B5EF4-FFF2-40B4-BE49-F238E27FC236}">
                <a16:creationId xmlns:a16="http://schemas.microsoft.com/office/drawing/2014/main" id="{A266CD6C-9BE8-4E9A-9308-8819FACC1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17638"/>
            <a:ext cx="155257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图片 9">
            <a:extLst>
              <a:ext uri="{FF2B5EF4-FFF2-40B4-BE49-F238E27FC236}">
                <a16:creationId xmlns:a16="http://schemas.microsoft.com/office/drawing/2014/main" id="{6D473BA0-9E23-4CFB-B24C-C4F7E9901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17638"/>
            <a:ext cx="155257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文本框 7">
            <a:extLst>
              <a:ext uri="{FF2B5EF4-FFF2-40B4-BE49-F238E27FC236}">
                <a16:creationId xmlns:a16="http://schemas.microsoft.com/office/drawing/2014/main" id="{8D14EB4E-8203-4B90-BC09-4460E1CAD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7388" y="1633538"/>
            <a:ext cx="4114800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/>
              <a:t>量筒中装入适量待测液体，体积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700"/>
              <a:t>；将木块放入液体中，量筒示数变为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6" name="文本框 8">
            <a:extLst>
              <a:ext uri="{FF2B5EF4-FFF2-40B4-BE49-F238E27FC236}">
                <a16:creationId xmlns:a16="http://schemas.microsoft.com/office/drawing/2014/main" id="{893FF1D3-14A2-4396-97FA-AAB849DB5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25" y="3149600"/>
            <a:ext cx="2971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木块所受浮力相等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7" name="图片 1">
            <a:extLst>
              <a:ext uri="{FF2B5EF4-FFF2-40B4-BE49-F238E27FC236}">
                <a16:creationId xmlns:a16="http://schemas.microsoft.com/office/drawing/2014/main" id="{EA8AE9BA-FC6E-48F6-97E1-5F1ACA776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3911600"/>
            <a:ext cx="33750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文本框 10">
            <a:extLst>
              <a:ext uri="{FF2B5EF4-FFF2-40B4-BE49-F238E27FC236}">
                <a16:creationId xmlns:a16="http://schemas.microsoft.com/office/drawing/2014/main" id="{E71BEBBE-FB02-4D40-9D89-81BD8FC69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475" y="4749800"/>
            <a:ext cx="16097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液体密度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9" name="图片 3">
            <a:extLst>
              <a:ext uri="{FF2B5EF4-FFF2-40B4-BE49-F238E27FC236}">
                <a16:creationId xmlns:a16="http://schemas.microsoft.com/office/drawing/2014/main" id="{2967D737-953E-47C8-BBF3-37B8F43F3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478338"/>
            <a:ext cx="22256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内容占位符 1">
            <a:extLst>
              <a:ext uri="{FF2B5EF4-FFF2-40B4-BE49-F238E27FC236}">
                <a16:creationId xmlns:a16="http://schemas.microsoft.com/office/drawing/2014/main" id="{D1910685-1BCB-4F16-92CF-EE73827B8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基本原理：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同一物体在不同液体中漂浮，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浮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</a:p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思维延伸：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利用刻度尺也可以测量木块浸入液体的体积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379D3E6-633B-4E9C-930F-40494DA3D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方法小结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内容占位符 1">
            <a:extLst>
              <a:ext uri="{FF2B5EF4-FFF2-40B4-BE49-F238E27FC236}">
                <a16:creationId xmlns:a16="http://schemas.microsoft.com/office/drawing/2014/main" id="{2BED9E5D-72B9-4796-886A-3DA014536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在一次课外活动中，老师让物理小组的同学们测蜡块的密度．除了待测蜡块，老师还提供：大量筒，细针和足量的水．请你利用上述器材（器材满足实验需求），帮助他们设计一个实验方案，测出蜡块的密度．要求：</a:t>
            </a: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）写出主要实验步骤及要测量的物理量；</a:t>
            </a: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）写出蜡块密度的数学表达式． </a:t>
            </a:r>
          </a:p>
          <a:p>
            <a:pPr marL="107950" indent="0">
              <a:buFont typeface="Wingdings 3" panose="05040102010807070707" pitchFamily="82" charset="2"/>
              <a:buNone/>
            </a:pPr>
            <a:endParaRPr lang="zh-CN" altLang="en-US"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58BBBC9-8976-4F19-A60D-CA164221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复习小练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B023863-3C14-42EF-83DE-2CF836816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实验难点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缺少天平，无法测量质量或等质量替代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关键工具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量筒（测体积），细针（将蜡块压入水中）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设计思想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蜡块放入水中漂浮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将蜡块压入水中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en-US" altLang="zh-CN" dirty="0"/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301B19E-648F-427D-A88A-559C88B06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思路解析</a:t>
            </a:r>
          </a:p>
        </p:txBody>
      </p:sp>
      <p:pic>
        <p:nvPicPr>
          <p:cNvPr id="33796" name="图片 3">
            <a:extLst>
              <a:ext uri="{FF2B5EF4-FFF2-40B4-BE49-F238E27FC236}">
                <a16:creationId xmlns:a16="http://schemas.microsoft.com/office/drawing/2014/main" id="{22FDFEAB-07C3-4814-97B6-C7A2B04E4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67200"/>
            <a:ext cx="14954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图片 4">
            <a:extLst>
              <a:ext uri="{FF2B5EF4-FFF2-40B4-BE49-F238E27FC236}">
                <a16:creationId xmlns:a16="http://schemas.microsoft.com/office/drawing/2014/main" id="{2E6D28C8-3E45-4D41-AC12-CF76EC7F6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41800"/>
            <a:ext cx="2524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图片 5">
            <a:extLst>
              <a:ext uri="{FF2B5EF4-FFF2-40B4-BE49-F238E27FC236}">
                <a16:creationId xmlns:a16="http://schemas.microsoft.com/office/drawing/2014/main" id="{5C98FC38-45E9-4981-8074-AA204C1E0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4267200"/>
            <a:ext cx="1914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图片 6">
            <a:extLst>
              <a:ext uri="{FF2B5EF4-FFF2-40B4-BE49-F238E27FC236}">
                <a16:creationId xmlns:a16="http://schemas.microsoft.com/office/drawing/2014/main" id="{2906B74D-677B-473E-889D-1F7F4D706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257800"/>
            <a:ext cx="13843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内容占位符 4">
            <a:extLst>
              <a:ext uri="{FF2B5EF4-FFF2-40B4-BE49-F238E27FC236}">
                <a16:creationId xmlns:a16="http://schemas.microsoft.com/office/drawing/2014/main" id="{81F7D82C-921E-4E58-BB49-34003802C3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638300"/>
            <a:ext cx="1362075" cy="358140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3CD6E55-36D0-4414-92D7-65C16724F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34820" name="图片 6">
            <a:extLst>
              <a:ext uri="{FF2B5EF4-FFF2-40B4-BE49-F238E27FC236}">
                <a16:creationId xmlns:a16="http://schemas.microsoft.com/office/drawing/2014/main" id="{96DE56D3-82B3-4CED-8B8F-BA8589623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38300"/>
            <a:ext cx="13620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图片 8">
            <a:extLst>
              <a:ext uri="{FF2B5EF4-FFF2-40B4-BE49-F238E27FC236}">
                <a16:creationId xmlns:a16="http://schemas.microsoft.com/office/drawing/2014/main" id="{F18C52DD-9BC3-40A6-B44B-B1B124FF3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38300"/>
            <a:ext cx="13620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文本框 7">
            <a:extLst>
              <a:ext uri="{FF2B5EF4-FFF2-40B4-BE49-F238E27FC236}">
                <a16:creationId xmlns:a16="http://schemas.microsoft.com/office/drawing/2014/main" id="{BC664D2E-AA7E-461C-9A9B-17EDB12BE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10200"/>
            <a:ext cx="16002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适量水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4823" name="文本框 7">
            <a:extLst>
              <a:ext uri="{FF2B5EF4-FFF2-40B4-BE49-F238E27FC236}">
                <a16:creationId xmlns:a16="http://schemas.microsoft.com/office/drawing/2014/main" id="{E85AD7F7-C77D-4866-9555-B1010DAA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403850"/>
            <a:ext cx="1905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蜡块漂浮</a:t>
            </a:r>
            <a:r>
              <a:rPr lang="en-US" altLang="zh-CN" sz="27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/>
              <a:t>2</a:t>
            </a:r>
            <a:endParaRPr lang="zh-CN" altLang="en-US"/>
          </a:p>
        </p:txBody>
      </p:sp>
      <p:sp>
        <p:nvSpPr>
          <p:cNvPr id="34824" name="文本框 7">
            <a:extLst>
              <a:ext uri="{FF2B5EF4-FFF2-40B4-BE49-F238E27FC236}">
                <a16:creationId xmlns:a16="http://schemas.microsoft.com/office/drawing/2014/main" id="{51C16586-5073-48CF-BBF4-31E3E0A4D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403850"/>
            <a:ext cx="1905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蜡块浸没</a:t>
            </a:r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dirty="0"/>
              <a:t>3</a:t>
            </a:r>
            <a:endParaRPr lang="zh-CN" altLang="en-US" dirty="0"/>
          </a:p>
        </p:txBody>
      </p:sp>
      <p:pic>
        <p:nvPicPr>
          <p:cNvPr id="34825" name="图片 1">
            <a:extLst>
              <a:ext uri="{FF2B5EF4-FFF2-40B4-BE49-F238E27FC236}">
                <a16:creationId xmlns:a16="http://schemas.microsoft.com/office/drawing/2014/main" id="{4F04C501-7DB1-4BFB-802E-6E0926880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2438400"/>
            <a:ext cx="23717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图片 3">
            <a:extLst>
              <a:ext uri="{FF2B5EF4-FFF2-40B4-BE49-F238E27FC236}">
                <a16:creationId xmlns:a16="http://schemas.microsoft.com/office/drawing/2014/main" id="{AC399F8F-97C7-4830-8AFD-77F4572B3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3259138"/>
            <a:ext cx="168592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7" name="图片 4">
            <a:extLst>
              <a:ext uri="{FF2B5EF4-FFF2-40B4-BE49-F238E27FC236}">
                <a16:creationId xmlns:a16="http://schemas.microsoft.com/office/drawing/2014/main" id="{E050A8A3-C49A-497B-8FA9-DD53B6045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4016375"/>
            <a:ext cx="21383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内容占位符 1">
            <a:extLst>
              <a:ext uri="{FF2B5EF4-FFF2-40B4-BE49-F238E27FC236}">
                <a16:creationId xmlns:a16="http://schemas.microsoft.com/office/drawing/2014/main" id="{5C6052B8-155A-4952-9B56-1375C7544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565150" indent="-457200"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基本原理：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物体在水中漂浮，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浮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物体浸没在水中，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排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65150" indent="-457200"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思维延伸：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利用大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量筒、小玻璃杯和水，测量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金属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球密度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buFont typeface="Wingdings 3" panose="05040102010807070707" pitchFamily="18" charset="2"/>
              <a:buNone/>
              <a:defRPr/>
            </a:pP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03D802E-9319-4EA3-A8C3-F85ACDC28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方法小结</a:t>
            </a:r>
          </a:p>
        </p:txBody>
      </p:sp>
      <p:pic>
        <p:nvPicPr>
          <p:cNvPr id="35844" name="Picture 2" descr="èä¼ç½">
            <a:extLst>
              <a:ext uri="{FF2B5EF4-FFF2-40B4-BE49-F238E27FC236}">
                <a16:creationId xmlns:a16="http://schemas.microsoft.com/office/drawing/2014/main" id="{61A8863E-F83B-4E2B-B001-4F105F0F2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3581400"/>
            <a:ext cx="3276600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1">
            <a:extLst>
              <a:ext uri="{FF2B5EF4-FFF2-40B4-BE49-F238E27FC236}">
                <a16:creationId xmlns:a16="http://schemas.microsoft.com/office/drawing/2014/main" id="{1871928D-3F68-48EA-8111-EAA2D9123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3581400"/>
            <a:ext cx="415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图片 3">
            <a:extLst>
              <a:ext uri="{FF2B5EF4-FFF2-40B4-BE49-F238E27FC236}">
                <a16:creationId xmlns:a16="http://schemas.microsoft.com/office/drawing/2014/main" id="{37638DBC-C6B8-4952-A8B9-E29A8849B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4114800"/>
            <a:ext cx="25368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图片 4">
            <a:extLst>
              <a:ext uri="{FF2B5EF4-FFF2-40B4-BE49-F238E27FC236}">
                <a16:creationId xmlns:a16="http://schemas.microsoft.com/office/drawing/2014/main" id="{B9085083-37BF-4E38-B278-8D0AA297D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4827588"/>
            <a:ext cx="15605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图片 5">
            <a:extLst>
              <a:ext uri="{FF2B5EF4-FFF2-40B4-BE49-F238E27FC236}">
                <a16:creationId xmlns:a16="http://schemas.microsoft.com/office/drawing/2014/main" id="{7020A32C-BA20-472E-AEA0-EA0A56D81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4584700"/>
            <a:ext cx="219075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7">
            <a:extLst>
              <a:ext uri="{FF2B5EF4-FFF2-40B4-BE49-F238E27FC236}">
                <a16:creationId xmlns:a16="http://schemas.microsoft.com/office/drawing/2014/main" id="{4BCFD5D0-4BC7-4035-B42C-79F0D196C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4150" y="6080443"/>
            <a:ext cx="533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4062928F-0B9E-4A0D-A199-EE86ACA4A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7300" y="6075362"/>
            <a:ext cx="533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7">
            <a:extLst>
              <a:ext uri="{FF2B5EF4-FFF2-40B4-BE49-F238E27FC236}">
                <a16:creationId xmlns:a16="http://schemas.microsoft.com/office/drawing/2014/main" id="{F9A82CA3-B669-4700-A92A-26BD2D74E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6065520"/>
            <a:ext cx="58928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内容占位符 1">
            <a:extLst>
              <a:ext uri="{FF2B5EF4-FFF2-40B4-BE49-F238E27FC236}">
                <a16:creationId xmlns:a16="http://schemas.microsoft.com/office/drawing/2014/main" id="{421D3E91-83A4-44CD-86C3-8FD61874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．小红想测量一小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矿石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的密度，器材有：电子天平、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烧杯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、细线和一瓶饮用水（已知水的密度为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）请你帮他们设计一种精确测量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石密度的实验方案，要求：</a:t>
            </a: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）写出主要的实验步骤</a:t>
            </a:r>
          </a:p>
          <a:p>
            <a:pPr marL="107950" indent="0">
              <a:lnSpc>
                <a:spcPct val="150000"/>
              </a:lnSpc>
              <a:buFont typeface="Wingdings 3" panose="05040102010807070707" pitchFamily="82" charset="2"/>
              <a:buNone/>
            </a:pP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）写出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矿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石密度的数学表达式（用已知量和测量量表示）． </a:t>
            </a:r>
          </a:p>
          <a:p>
            <a:pPr marL="107950" indent="0">
              <a:buFont typeface="Wingdings 3" panose="05040102010807070707" pitchFamily="82" charset="2"/>
              <a:buNone/>
            </a:pPr>
            <a:endParaRPr lang="zh-CN" altLang="en-US" dirty="0"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94C9DCD-9261-4501-857B-67B2D1EB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复习小练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10A9E40-B5F0-4222-8199-4EAECE07E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实验难点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无量筒，无法测体积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关键工具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电子天平（测浮力）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设计思想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当物体浸没在水中时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Font typeface="Wingdings 3" panose="05040102010807070707" pitchFamily="82" charset="2"/>
              <a:buNone/>
              <a:defRPr/>
            </a:pP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BB9D0BC-4841-4E18-ACBF-C5B79E6EE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思路解析</a:t>
            </a:r>
          </a:p>
        </p:txBody>
      </p:sp>
      <p:pic>
        <p:nvPicPr>
          <p:cNvPr id="37892" name="图片 3">
            <a:extLst>
              <a:ext uri="{FF2B5EF4-FFF2-40B4-BE49-F238E27FC236}">
                <a16:creationId xmlns:a16="http://schemas.microsoft.com/office/drawing/2014/main" id="{564D78B4-824D-4F8B-8656-E31E5813A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60863"/>
            <a:ext cx="23161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图片 5">
            <a:extLst>
              <a:ext uri="{FF2B5EF4-FFF2-40B4-BE49-F238E27FC236}">
                <a16:creationId xmlns:a16="http://schemas.microsoft.com/office/drawing/2014/main" id="{1D1FFA57-3A16-4C32-91D8-032155B9C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198563"/>
            <a:ext cx="45942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图片 5">
            <a:extLst>
              <a:ext uri="{FF2B5EF4-FFF2-40B4-BE49-F238E27FC236}">
                <a16:creationId xmlns:a16="http://schemas.microsoft.com/office/drawing/2014/main" id="{77A852BB-5561-4FDE-8F62-C7FCD65B1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95863"/>
            <a:ext cx="33528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内容占位符 4">
            <a:extLst>
              <a:ext uri="{FF2B5EF4-FFF2-40B4-BE49-F238E27FC236}">
                <a16:creationId xmlns:a16="http://schemas.microsoft.com/office/drawing/2014/main" id="{691F1E2D-7C5C-4FDC-9A3A-68907C67CA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02"/>
          <a:stretch>
            <a:fillRect/>
          </a:stretch>
        </p:blipFill>
        <p:spPr>
          <a:xfrm>
            <a:off x="6045200" y="1439863"/>
            <a:ext cx="2543175" cy="2357437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883BFAEC-2846-4AC7-A105-18E6873E9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步骤详解</a:t>
            </a:r>
          </a:p>
        </p:txBody>
      </p:sp>
      <p:pic>
        <p:nvPicPr>
          <p:cNvPr id="38916" name="图片 6">
            <a:extLst>
              <a:ext uri="{FF2B5EF4-FFF2-40B4-BE49-F238E27FC236}">
                <a16:creationId xmlns:a16="http://schemas.microsoft.com/office/drawing/2014/main" id="{A8912FB4-3AAA-4990-8C7B-ABA778476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2819400"/>
            <a:ext cx="2543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8">
            <a:extLst>
              <a:ext uri="{FF2B5EF4-FFF2-40B4-BE49-F238E27FC236}">
                <a16:creationId xmlns:a16="http://schemas.microsoft.com/office/drawing/2014/main" id="{85ED8A0A-893E-4006-9424-BFD86E090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75" y="1587500"/>
            <a:ext cx="25431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文本框 7">
            <a:extLst>
              <a:ext uri="{FF2B5EF4-FFF2-40B4-BE49-F238E27FC236}">
                <a16:creationId xmlns:a16="http://schemas.microsoft.com/office/drawing/2014/main" id="{D9D60C57-4D4B-4293-BA5A-3200B35EB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38" y="4038600"/>
            <a:ext cx="21605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矿石质量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/>
              <a:t>1</a:t>
            </a:r>
            <a:endParaRPr lang="zh-CN" altLang="en-US" sz="1600" dirty="0"/>
          </a:p>
        </p:txBody>
      </p:sp>
      <p:sp>
        <p:nvSpPr>
          <p:cNvPr id="38919" name="文本框 7">
            <a:extLst>
              <a:ext uri="{FF2B5EF4-FFF2-40B4-BE49-F238E27FC236}">
                <a16:creationId xmlns:a16="http://schemas.microsoft.com/office/drawing/2014/main" id="{9CF70776-B4D2-4A9D-9E03-3C61C8796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063" y="4038600"/>
            <a:ext cx="274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装适量水质量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/>
              <a:t>2</a:t>
            </a:r>
            <a:endParaRPr lang="zh-CN" altLang="en-US" sz="1600" dirty="0"/>
          </a:p>
        </p:txBody>
      </p:sp>
      <p:sp>
        <p:nvSpPr>
          <p:cNvPr id="38920" name="文本框 7">
            <a:extLst>
              <a:ext uri="{FF2B5EF4-FFF2-40B4-BE49-F238E27FC236}">
                <a16:creationId xmlns:a16="http://schemas.microsoft.com/office/drawing/2014/main" id="{34BAFEE0-F10B-4F9D-B872-584B2AEA6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950" y="4038600"/>
            <a:ext cx="2543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700" dirty="0"/>
              <a:t>浸没后质量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/>
              <a:t>3</a:t>
            </a:r>
            <a:endParaRPr lang="zh-CN" altLang="en-US" sz="1600" dirty="0"/>
          </a:p>
        </p:txBody>
      </p:sp>
      <p:pic>
        <p:nvPicPr>
          <p:cNvPr id="38921" name="图片 1">
            <a:extLst>
              <a:ext uri="{FF2B5EF4-FFF2-40B4-BE49-F238E27FC236}">
                <a16:creationId xmlns:a16="http://schemas.microsoft.com/office/drawing/2014/main" id="{B8A3C4A7-4F56-424C-B1B0-5967C9EDE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88" y="4922838"/>
            <a:ext cx="1916112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图片 3">
            <a:extLst>
              <a:ext uri="{FF2B5EF4-FFF2-40B4-BE49-F238E27FC236}">
                <a16:creationId xmlns:a16="http://schemas.microsoft.com/office/drawing/2014/main" id="{8FD87AA1-2D7A-47D7-A58F-B0B6A5EBE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4999038"/>
            <a:ext cx="248761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  <p:bldP spid="38919" grpId="0"/>
      <p:bldP spid="389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内容占位符 1">
            <a:extLst>
              <a:ext uri="{FF2B5EF4-FFF2-40B4-BE49-F238E27FC236}">
                <a16:creationId xmlns:a16="http://schemas.microsoft.com/office/drawing/2014/main" id="{5A631449-D1B8-4F14-B7F7-ADCD42C32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基本原理：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利用天平测量“浮力的反作用力”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65150" indent="-457200">
              <a:lnSpc>
                <a:spcPct val="150000"/>
              </a:lnSpc>
              <a:buFont typeface="Wingdings 3" panose="05040102010807070707" pitchFamily="18" charset="2"/>
              <a:buChar char="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思维延伸：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7950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可以“完美”取代溢水法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83905AA-5AD8-4A9A-898A-5E48AAF9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/>
              <a:t>方法小结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267EA31-A133-44FE-8B55-E2D4B05BE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测物体质量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天平（含砝码）：直接测量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天平（不含砝码）：等质量替代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测力计：测重力后计算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量筒、刻度尺：当物体漂浮时，测量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排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131632D-42BB-4756-9C61-4DBC3B18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题型总结</a:t>
            </a:r>
          </a:p>
        </p:txBody>
      </p:sp>
    </p:spTree>
    <p:extLst>
      <p:ext uri="{BB962C8B-B14F-4D97-AF65-F5344CB8AC3E}">
        <p14:creationId xmlns:p14="http://schemas.microsoft.com/office/powerpoint/2010/main" val="124735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267EA31-A133-44FE-8B55-E2D4B05BE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109537" indent="0">
              <a:lnSpc>
                <a:spcPct val="150000"/>
              </a:lnSpc>
              <a:buFont typeface="Wingdings 3" panose="05040102010807070707" pitchFamily="18" charset="2"/>
              <a:buNone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测物体体积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量筒：直接测量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天平（含砝码）：等体积替代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 3" panose="05040102010807070707" pitchFamily="18" charset="2"/>
              <a:defRPr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测力计：测量物体浸没在水中的浮力，计算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en-US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排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131632D-42BB-4756-9C61-4DBC3B18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题型总结</a:t>
            </a:r>
          </a:p>
        </p:txBody>
      </p:sp>
    </p:spTree>
    <p:extLst>
      <p:ext uri="{BB962C8B-B14F-4D97-AF65-F5344CB8AC3E}">
        <p14:creationId xmlns:p14="http://schemas.microsoft.com/office/powerpoint/2010/main" val="422178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DACA233-B99B-406D-9320-5BB186DB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676400"/>
          </a:xfrm>
        </p:spPr>
        <p:txBody>
          <a:bodyPr/>
          <a:lstStyle/>
          <a:p>
            <a:pPr algn="ctr"/>
            <a:r>
              <a:rPr lang="zh-CN" altLang="en-US" dirty="0"/>
              <a:t>预祝各位考生中考取得佳绩！</a:t>
            </a:r>
          </a:p>
        </p:txBody>
      </p:sp>
    </p:spTree>
    <p:extLst>
      <p:ext uri="{BB962C8B-B14F-4D97-AF65-F5344CB8AC3E}">
        <p14:creationId xmlns:p14="http://schemas.microsoft.com/office/powerpoint/2010/main" val="3593662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775</TotalTime>
  <Words>1275</Words>
  <Application>Microsoft Office PowerPoint</Application>
  <PresentationFormat>全屏显示(4:3)</PresentationFormat>
  <Paragraphs>168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2" baseType="lpstr">
      <vt:lpstr>宋体</vt:lpstr>
      <vt:lpstr>Arial</vt:lpstr>
      <vt:lpstr>Lucida Sans Unicode</vt:lpstr>
      <vt:lpstr>Times New Roman</vt:lpstr>
      <vt:lpstr>Verdana</vt:lpstr>
      <vt:lpstr>Wingdings 2</vt:lpstr>
      <vt:lpstr>Wingdings 3</vt:lpstr>
      <vt:lpstr>聚合</vt:lpstr>
      <vt:lpstr>设计实验测物质密度</vt:lpstr>
      <vt:lpstr>温故知新</vt:lpstr>
      <vt:lpstr>复习小练</vt:lpstr>
      <vt:lpstr>思路解析</vt:lpstr>
      <vt:lpstr>步骤详解</vt:lpstr>
      <vt:lpstr>步骤详解</vt:lpstr>
      <vt:lpstr>方法小结</vt:lpstr>
      <vt:lpstr>复习小练</vt:lpstr>
      <vt:lpstr>思路解析</vt:lpstr>
      <vt:lpstr>步骤详解</vt:lpstr>
      <vt:lpstr>步骤详解</vt:lpstr>
      <vt:lpstr>步骤详解</vt:lpstr>
      <vt:lpstr>步骤详解</vt:lpstr>
      <vt:lpstr>方法小结</vt:lpstr>
      <vt:lpstr>复习小练</vt:lpstr>
      <vt:lpstr>思路解析</vt:lpstr>
      <vt:lpstr>步骤详解</vt:lpstr>
      <vt:lpstr>方法小结</vt:lpstr>
      <vt:lpstr>复习小练</vt:lpstr>
      <vt:lpstr>思路解析</vt:lpstr>
      <vt:lpstr>步骤详解</vt:lpstr>
      <vt:lpstr>步骤详解</vt:lpstr>
      <vt:lpstr>方法小结</vt:lpstr>
      <vt:lpstr>复习小练</vt:lpstr>
      <vt:lpstr>思路解析</vt:lpstr>
      <vt:lpstr>步骤详解</vt:lpstr>
      <vt:lpstr>方法小结</vt:lpstr>
      <vt:lpstr>复习小练</vt:lpstr>
      <vt:lpstr>思路解析</vt:lpstr>
      <vt:lpstr>步骤详解</vt:lpstr>
      <vt:lpstr>方法小结</vt:lpstr>
      <vt:lpstr>题型总结</vt:lpstr>
      <vt:lpstr>题型总结</vt:lpstr>
      <vt:lpstr>预祝各位考生中考取得佳绩！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sun liping</cp:lastModifiedBy>
  <cp:revision>160</cp:revision>
  <cp:lastPrinted>1601-01-01T00:00:00Z</cp:lastPrinted>
  <dcterms:created xsi:type="dcterms:W3CDTF">2015-01-24T16:12:56Z</dcterms:created>
  <dcterms:modified xsi:type="dcterms:W3CDTF">2020-02-06T13:37:25Z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